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5" r:id="rId8"/>
    <p:sldId id="267" r:id="rId9"/>
    <p:sldId id="263" r:id="rId10"/>
    <p:sldId id="275" r:id="rId11"/>
    <p:sldId id="262" r:id="rId12"/>
    <p:sldId id="259" r:id="rId13"/>
    <p:sldId id="274" r:id="rId14"/>
    <p:sldId id="266" r:id="rId15"/>
    <p:sldId id="268" r:id="rId16"/>
    <p:sldId id="269" r:id="rId17"/>
    <p:sldId id="270" r:id="rId18"/>
    <p:sldId id="271" r:id="rId19"/>
    <p:sldId id="272" r:id="rId20"/>
    <p:sldId id="276" r:id="rId21"/>
    <p:sldId id="27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5"/>
    <p:restoredTop sz="94663"/>
  </p:normalViewPr>
  <p:slideViewPr>
    <p:cSldViewPr snapToGrid="0" snapToObjects="1">
      <p:cViewPr varScale="1">
        <p:scale>
          <a:sx n="72" d="100"/>
          <a:sy n="72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6EB7C-1D6B-5442-80A9-8511154DB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2C9333-E291-394D-8839-C3CFF900B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481F1-D2C5-704D-807B-1CE9E7275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5A118D-E44D-2D48-993B-2D9DFC72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929C63-2551-9841-BF59-F8D28503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03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1D7C-88F6-0A49-8E8A-0E262981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4B839B-5C29-4D44-A083-A91418EBA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B2FD31-7274-F14A-B363-A6736027E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AB9928-9F1B-AB4B-BFFE-AD0566472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5F50AA-542D-A644-AE97-568DB0E6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57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5957E94-3F06-D346-9506-E971041F1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C26DC2-D49D-3341-82BF-00FE621B8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066EE4-06C1-9549-9E53-5ABB6425C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5D364B-BEEB-C14C-A62B-56407CF8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A8055D-0A9C-344F-96A1-83D4BE2C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40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EE9C2-430E-1646-98AC-1F6000762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D5383-C610-BA46-BD12-AADB63720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22D4EE-61E3-354E-9826-B14203075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73E26-ED1C-0442-A368-8D3EEF29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289F39-FBB4-D54A-91F7-9D7EE94C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55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3B43C-7E17-A14B-B44B-16E07E46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56940-EC57-A241-A10F-AC230F64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E15912-45E7-5140-96F1-B942EB489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532CD2-2F62-7648-B01A-356280F54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1D33CE-0B77-FA49-B45C-D87179A1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60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04D4D-83CF-D543-A731-8B939222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CC6B4-FD51-0341-AFDB-9EE3D3AE04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2CA073B-90E3-134D-864D-3EE35D385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16AD91F-8053-9741-8FBA-F87AB621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3185C0-3A0B-E842-B9DD-5CB8C8B99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C6BA0-AF4A-F54A-ACCC-50BF1769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74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17696-2CC4-5A4A-92C1-BA89E146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895637-CF4A-D549-A5F2-62BAFCA52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8F3C0FB-86B3-C845-B02D-350DBF028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2F2664C-B235-B442-B92C-03DDC1B2D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4E9ABE6-1413-144C-9E0A-F1C3345C1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D0B7024-3F36-B748-9D7A-4C3C8732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AC5F104-D958-5846-A782-9B0F8A16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513A58-1EF7-7F41-BF98-DCADE544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07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F1FCC1-4489-4B42-B0D2-3C64F884E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7BBD36-E15F-D14D-85CC-A39E820C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F7B9C7-A2CF-2540-978F-53AB419F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C7508F-7282-E146-8F2A-5A754A18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297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CBC260-0A8F-2240-A6C4-CDE9D6DC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AEBF9C-C5C5-B748-89E5-5F019D1D7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302356-0E4B-214D-A335-F9B36646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06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F8CAC-E63D-C443-9AAE-F8705EDE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6871C3-7FA8-1B41-998F-C6A06EFA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0A03E3-C56A-1E43-88B8-6D702C4B2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DA0C04-4521-0A47-8F7F-1CCCB024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07A7F4-9D53-8E41-B81F-AE3671D3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7FE190-6CFD-7C42-82A3-4D14AFF3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01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20A5-0BF0-AA4A-8A87-23AE930A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63B5E1E-3FB8-BA45-B15D-694318FB9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A1CC67-0F19-2942-8BD7-9E5622A47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2284BE-62AE-1B45-B747-21E0604E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5851EF-F8F0-1D4E-97B9-4DE85C3DF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045D6A-4A06-4240-8670-EB49014A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20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8248E78-35F8-6F4F-9AC8-30BABD0D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E999CE-0673-4348-9DE6-C51E1DA2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69878B-1EA4-D344-8225-886C0ABF5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9B4E1-EBEA-C34A-A591-BE420F887AC8}" type="datetimeFigureOut">
              <a:rPr lang="de-DE" smtClean="0"/>
              <a:t>10.01.19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0BDAEF-858C-5446-AFC3-AA2C474F9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27B2C4-C9C8-C34B-B2A2-D18C12324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A805E-3677-914C-A983-F105C0493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69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bushor.2018.08.004" TargetMode="External"/><Relationship Id="rId13" Type="http://schemas.openxmlformats.org/officeDocument/2006/relationships/image" Target="../media/image24.png"/><Relationship Id="rId18" Type="http://schemas.openxmlformats.org/officeDocument/2006/relationships/image" Target="../media/image29.gif"/><Relationship Id="rId3" Type="http://schemas.openxmlformats.org/officeDocument/2006/relationships/hyperlink" Target="https://www.ted.com/talks/hans_rosling_shows_the_best_stats_you_ve_ever_seen?referrer=playlist-the_best_hans_rosling_talks_yo" TargetMode="External"/><Relationship Id="rId7" Type="http://schemas.openxmlformats.org/officeDocument/2006/relationships/hyperlink" Target="https://doi.org/10.1093/cid/cix731" TargetMode="External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hyperlink" Target="https://www.datacamp.com/" TargetMode="Externa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actgroup.org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://www.oecd.org/health/stemming-the-superbug-tide-9789264307599-en.htm" TargetMode="External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hyperlink" Target="https://amr-review.org/sites/default/files/160525_Final%20paper_with%20cover.pdf" TargetMode="External"/><Relationship Id="rId9" Type="http://schemas.openxmlformats.org/officeDocument/2006/relationships/hyperlink" Target="http://dx.doi.org/10.1089/hs.2015.0035" TargetMode="External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64234-5109-F04A-8B2B-21722B79F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5705" y="2235200"/>
            <a:ext cx="9700591" cy="2387600"/>
          </a:xfrm>
        </p:spPr>
        <p:txBody>
          <a:bodyPr anchor="ctr">
            <a:normAutofit fontScale="90000"/>
          </a:bodyPr>
          <a:lstStyle/>
          <a:p>
            <a:r>
              <a:rPr lang="de-DE" b="1" dirty="0">
                <a:latin typeface="InaiMathi" pitchFamily="2" charset="0"/>
                <a:cs typeface="InaiMathi" pitchFamily="2" charset="0"/>
              </a:rPr>
              <a:t>BUILDING THE GROUND FOR AI </a:t>
            </a:r>
            <a:br>
              <a:rPr lang="de-DE" b="1" dirty="0">
                <a:latin typeface="InaiMathi" pitchFamily="2" charset="0"/>
                <a:cs typeface="InaiMathi" pitchFamily="2" charset="0"/>
              </a:rPr>
            </a:br>
            <a:r>
              <a:rPr lang="de-DE" b="1" dirty="0">
                <a:latin typeface="InaiMathi" pitchFamily="2" charset="0"/>
                <a:cs typeface="InaiMathi" pitchFamily="2" charset="0"/>
              </a:rPr>
              <a:t>IN THE FIELD OF </a:t>
            </a:r>
            <a:br>
              <a:rPr lang="de-DE" b="1" dirty="0">
                <a:latin typeface="InaiMathi" pitchFamily="2" charset="0"/>
                <a:cs typeface="InaiMathi" pitchFamily="2" charset="0"/>
              </a:rPr>
            </a:br>
            <a:r>
              <a:rPr lang="de-DE" b="1" dirty="0">
                <a:latin typeface="InaiMathi" pitchFamily="2" charset="0"/>
                <a:cs typeface="InaiMathi" pitchFamily="2" charset="0"/>
              </a:rPr>
              <a:t>ANTIMICROBIAL RESISTANCES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40FBEB-F47F-3641-8A7B-FC4E4073CC24}"/>
              </a:ext>
            </a:extLst>
          </p:cNvPr>
          <p:cNvSpPr txBox="1"/>
          <p:nvPr/>
        </p:nvSpPr>
        <p:spPr>
          <a:xfrm>
            <a:off x="1837527" y="6103559"/>
            <a:ext cx="851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naiMathi" pitchFamily="2" charset="0"/>
                <a:cs typeface="InaiMathi" pitchFamily="2" charset="0"/>
              </a:rPr>
              <a:t>GLOBAL HEALTH SYMPOSIUM ON ARTIFICIAL INTELLIGENCE – UMCG – 11</a:t>
            </a:r>
            <a:r>
              <a:rPr lang="en-US" baseline="30000" dirty="0">
                <a:latin typeface="InaiMathi" pitchFamily="2" charset="0"/>
                <a:cs typeface="InaiMathi" pitchFamily="2" charset="0"/>
              </a:rPr>
              <a:t>th</a:t>
            </a:r>
            <a:r>
              <a:rPr lang="en-US" dirty="0">
                <a:latin typeface="InaiMathi" pitchFamily="2" charset="0"/>
                <a:cs typeface="InaiMathi" pitchFamily="2" charset="0"/>
              </a:rPr>
              <a:t> JANUARY 2019</a:t>
            </a:r>
          </a:p>
        </p:txBody>
      </p:sp>
    </p:spTree>
    <p:extLst>
      <p:ext uri="{BB962C8B-B14F-4D97-AF65-F5344CB8AC3E}">
        <p14:creationId xmlns:p14="http://schemas.microsoft.com/office/powerpoint/2010/main" val="198491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0B19E-9999-084C-AB85-E7890E74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B5BA1A-0090-2F47-8C06-BF9C5461E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C3DA7D-18C5-D141-A7EB-1C14A43EA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69" y="2614197"/>
            <a:ext cx="3630550" cy="35996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FF25D4D-08C1-2D4D-AAA0-C0BCCB44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24" y="2614197"/>
            <a:ext cx="4653803" cy="3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5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D6EFE-EADC-6C4A-B033-C493EF3A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de-DE" b="1" dirty="0" err="1">
                <a:latin typeface="InaiMathi" pitchFamily="2" charset="0"/>
                <a:cs typeface="InaiMathi" pitchFamily="2" charset="0"/>
              </a:rPr>
              <a:t>go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to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menti.com</a:t>
            </a:r>
            <a:endParaRPr lang="de-DE" b="1" dirty="0">
              <a:latin typeface="InaiMathi" pitchFamily="2" charset="0"/>
              <a:cs typeface="InaiMat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43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617C390-AAE2-E142-A913-88D6C655EAB7}"/>
              </a:ext>
            </a:extLst>
          </p:cNvPr>
          <p:cNvGrpSpPr/>
          <p:nvPr/>
        </p:nvGrpSpPr>
        <p:grpSpPr>
          <a:xfrm>
            <a:off x="1742958" y="1293831"/>
            <a:ext cx="8601230" cy="4106843"/>
            <a:chOff x="2081754" y="1824334"/>
            <a:chExt cx="8601230" cy="410684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F11657A-4CD9-3546-992E-6081B925C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340" y="2839997"/>
              <a:ext cx="3733310" cy="309118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E340A9E-6FA0-0744-B92F-CF2715141E93}"/>
                </a:ext>
              </a:extLst>
            </p:cNvPr>
            <p:cNvSpPr txBox="1"/>
            <p:nvPr/>
          </p:nvSpPr>
          <p:spPr>
            <a:xfrm>
              <a:off x="6919367" y="3465157"/>
              <a:ext cx="376361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latin typeface="InaiMathi" pitchFamily="2" charset="0"/>
                  <a:cs typeface="InaiMathi" pitchFamily="2" charset="0"/>
                </a:rPr>
                <a:t>O’Neill J. </a:t>
              </a:r>
            </a:p>
            <a:p>
              <a:r>
                <a:rPr lang="en-GB" sz="2000" i="1" dirty="0">
                  <a:latin typeface="InaiMathi" pitchFamily="2" charset="0"/>
                  <a:cs typeface="InaiMathi" pitchFamily="2" charset="0"/>
                </a:rPr>
                <a:t>Antimicrobial resistance: tackling a crisis for the health and wealth of nations.</a:t>
              </a:r>
              <a:r>
                <a:rPr lang="en-GB" sz="2000" dirty="0">
                  <a:latin typeface="InaiMathi" pitchFamily="2" charset="0"/>
                  <a:cs typeface="InaiMathi" pitchFamily="2" charset="0"/>
                </a:rPr>
                <a:t> </a:t>
              </a:r>
            </a:p>
            <a:p>
              <a:r>
                <a:rPr lang="en-GB" sz="2000" dirty="0">
                  <a:latin typeface="InaiMathi" pitchFamily="2" charset="0"/>
                  <a:cs typeface="InaiMathi" pitchFamily="2" charset="0"/>
                </a:rPr>
                <a:t>The Review on Antimicrobial Resistance. 2014;20.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DBFF1D1-43F4-BF40-ABD4-6CB9DB9CCE6F}"/>
                </a:ext>
              </a:extLst>
            </p:cNvPr>
            <p:cNvSpPr txBox="1"/>
            <p:nvPr/>
          </p:nvSpPr>
          <p:spPr>
            <a:xfrm>
              <a:off x="2081754" y="1824334"/>
              <a:ext cx="80457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000" b="1" dirty="0">
                  <a:latin typeface="InaiMathi" pitchFamily="2" charset="0"/>
                  <a:cs typeface="InaiMathi" pitchFamily="2" charset="0"/>
                </a:rPr>
                <a:t>DEATHS ATTRIBUTABLE TO AMR EVERY YEAR</a:t>
              </a:r>
              <a:endParaRPr lang="en-GB" sz="3000" dirty="0">
                <a:latin typeface="InaiMathi" pitchFamily="2" charset="0"/>
                <a:cs typeface="InaiMathi" pitchFamily="2" charset="0"/>
              </a:endParaRPr>
            </a:p>
            <a:p>
              <a:endParaRPr lang="en-GB" sz="3000" dirty="0">
                <a:latin typeface="InaiMathi" pitchFamily="2" charset="0"/>
                <a:cs typeface="InaiMat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38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7D114F9-1AE2-E34C-93CC-41718CBC8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461" y="757158"/>
            <a:ext cx="7941078" cy="5343684"/>
          </a:xfrm>
        </p:spPr>
      </p:pic>
    </p:spTree>
    <p:extLst>
      <p:ext uri="{BB962C8B-B14F-4D97-AF65-F5344CB8AC3E}">
        <p14:creationId xmlns:p14="http://schemas.microsoft.com/office/powerpoint/2010/main" val="213491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0E95B-A507-5946-AE94-A982E909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>
                <a:latin typeface="InaiMathi" pitchFamily="2" charset="0"/>
                <a:cs typeface="InaiMathi" pitchFamily="2" charset="0"/>
              </a:rPr>
              <a:t>AI / MACHINE LEARNING / AMR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8CA633-F721-2B43-9C04-878D17B5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900"/>
            <a:ext cx="10515600" cy="4351338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AI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global AMR </a:t>
            </a:r>
            <a:r>
              <a:rPr lang="de-DE" dirty="0" err="1"/>
              <a:t>crisis</a:t>
            </a:r>
            <a:r>
              <a:rPr lang="de-DE" dirty="0"/>
              <a:t>?</a:t>
            </a:r>
          </a:p>
          <a:p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AI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fight</a:t>
            </a:r>
            <a:r>
              <a:rPr lang="de-DE" dirty="0"/>
              <a:t> AMR?</a:t>
            </a:r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manage all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711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8D7BD-5E56-2348-AE6E-9CC08804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InaiMathi" pitchFamily="2" charset="0"/>
                <a:cs typeface="InaiMathi" pitchFamily="2" charset="0"/>
              </a:rPr>
              <a:t>REVIEW: AI/ML in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hospitals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for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infection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management</a:t>
            </a:r>
            <a:endParaRPr lang="de-DE" b="1" dirty="0">
              <a:latin typeface="InaiMathi" pitchFamily="2" charset="0"/>
              <a:cs typeface="InaiMathi" pitchFamily="2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609EAE-0444-E247-A8A4-27FFFE8CD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6025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94E93-C2C2-224D-9A35-81B9159E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InaiMathi" pitchFamily="2" charset="0"/>
                <a:cs typeface="InaiMathi" pitchFamily="2" charset="0"/>
              </a:rPr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1E5027-72A9-454D-9541-591422E34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11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163C5-CD3B-A54B-B540-86F7FB50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InaiMathi" pitchFamily="2" charset="0"/>
                <a:cs typeface="InaiMathi" pitchFamily="2" charset="0"/>
              </a:rPr>
              <a:t>OPEN SCIENCE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FDDD6B-F906-FC46-95F4-4D85B4C1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83476" cy="4351338"/>
          </a:xfrm>
        </p:spPr>
        <p:txBody>
          <a:bodyPr/>
          <a:lstStyle/>
          <a:p>
            <a:r>
              <a:rPr lang="en-US" dirty="0">
                <a:latin typeface="InaiMathi" pitchFamily="2" charset="0"/>
                <a:cs typeface="InaiMathi" pitchFamily="2" charset="0"/>
              </a:rPr>
              <a:t>Transparency</a:t>
            </a:r>
          </a:p>
          <a:p>
            <a:endParaRPr lang="en-US" dirty="0">
              <a:latin typeface="InaiMathi" pitchFamily="2" charset="0"/>
              <a:cs typeface="InaiMathi" pitchFamily="2" charset="0"/>
            </a:endParaRPr>
          </a:p>
          <a:p>
            <a:r>
              <a:rPr lang="en-US" dirty="0">
                <a:latin typeface="InaiMathi" pitchFamily="2" charset="0"/>
                <a:cs typeface="InaiMathi" pitchFamily="2" charset="0"/>
              </a:rPr>
              <a:t>Reproducibility</a:t>
            </a:r>
          </a:p>
          <a:p>
            <a:endParaRPr lang="en-US" dirty="0">
              <a:latin typeface="InaiMathi" pitchFamily="2" charset="0"/>
              <a:cs typeface="InaiMathi" pitchFamily="2" charset="0"/>
            </a:endParaRPr>
          </a:p>
          <a:p>
            <a:r>
              <a:rPr lang="en-US" dirty="0">
                <a:latin typeface="InaiMathi" pitchFamily="2" charset="0"/>
                <a:cs typeface="InaiMathi" pitchFamily="2" charset="0"/>
              </a:rPr>
              <a:t>Speed</a:t>
            </a:r>
          </a:p>
          <a:p>
            <a:endParaRPr lang="en-US" dirty="0">
              <a:latin typeface="InaiMathi" pitchFamily="2" charset="0"/>
              <a:cs typeface="InaiMathi" pitchFamily="2" charset="0"/>
            </a:endParaRPr>
          </a:p>
          <a:p>
            <a:r>
              <a:rPr lang="en-US" dirty="0">
                <a:latin typeface="InaiMathi" pitchFamily="2" charset="0"/>
                <a:cs typeface="InaiMathi" pitchFamily="2" charset="0"/>
              </a:rPr>
              <a:t>Adaptability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CCC2E80-8CC4-BB46-AC7C-0C2C9225AB29}"/>
              </a:ext>
            </a:extLst>
          </p:cNvPr>
          <p:cNvSpPr txBox="1">
            <a:spLocks/>
          </p:cNvSpPr>
          <p:nvPr/>
        </p:nvSpPr>
        <p:spPr>
          <a:xfrm>
            <a:off x="5612027" y="1825625"/>
            <a:ext cx="26834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aiMathi" pitchFamily="2" charset="0"/>
                <a:cs typeface="InaiMathi" pitchFamily="2" charset="0"/>
              </a:rPr>
              <a:t>CODE</a:t>
            </a:r>
          </a:p>
          <a:p>
            <a:endParaRPr lang="en-US" dirty="0">
              <a:latin typeface="InaiMathi" pitchFamily="2" charset="0"/>
              <a:cs typeface="InaiMathi" pitchFamily="2" charset="0"/>
            </a:endParaRPr>
          </a:p>
          <a:p>
            <a:r>
              <a:rPr lang="en-US" dirty="0">
                <a:latin typeface="InaiMathi" pitchFamily="2" charset="0"/>
                <a:cs typeface="InaiMathi" pitchFamily="2" charset="0"/>
              </a:rPr>
              <a:t>CODE</a:t>
            </a:r>
          </a:p>
          <a:p>
            <a:endParaRPr lang="en-US" dirty="0">
              <a:latin typeface="InaiMathi" pitchFamily="2" charset="0"/>
              <a:cs typeface="InaiMathi" pitchFamily="2" charset="0"/>
            </a:endParaRPr>
          </a:p>
          <a:p>
            <a:r>
              <a:rPr lang="en-US" dirty="0">
                <a:latin typeface="InaiMathi" pitchFamily="2" charset="0"/>
                <a:cs typeface="InaiMathi" pitchFamily="2" charset="0"/>
              </a:rPr>
              <a:t>CODE</a:t>
            </a:r>
          </a:p>
          <a:p>
            <a:endParaRPr lang="en-US" dirty="0">
              <a:latin typeface="InaiMathi" pitchFamily="2" charset="0"/>
              <a:cs typeface="InaiMathi" pitchFamily="2" charset="0"/>
            </a:endParaRPr>
          </a:p>
          <a:p>
            <a:r>
              <a:rPr lang="en-US" dirty="0">
                <a:latin typeface="InaiMathi" pitchFamily="2" charset="0"/>
                <a:cs typeface="InaiMathi" pitchFamily="2" charset="0"/>
              </a:rPr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1540646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9018B-8955-2A49-87F8-74A6CFE71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576" y="3594127"/>
            <a:ext cx="9010135" cy="1325563"/>
          </a:xfrm>
        </p:spPr>
        <p:txBody>
          <a:bodyPr/>
          <a:lstStyle/>
          <a:p>
            <a:r>
              <a:rPr lang="de-DE" b="1" dirty="0">
                <a:latin typeface="InaiMathi" pitchFamily="2" charset="0"/>
                <a:cs typeface="InaiMathi" pitchFamily="2" charset="0"/>
              </a:rPr>
              <a:t>“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You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can‘t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do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data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science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in a GUI.“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B084E2-F2FE-3843-8F97-28524CEC3990}"/>
              </a:ext>
            </a:extLst>
          </p:cNvPr>
          <p:cNvSpPr txBox="1"/>
          <p:nvPr/>
        </p:nvSpPr>
        <p:spPr>
          <a:xfrm>
            <a:off x="8826562" y="4919690"/>
            <a:ext cx="176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InaiMathi" pitchFamily="2" charset="0"/>
                <a:cs typeface="InaiMathi" pitchFamily="2" charset="0"/>
              </a:rPr>
              <a:t>Hadley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Wickham</a:t>
            </a:r>
            <a:endParaRPr lang="de-DE" dirty="0">
              <a:latin typeface="InaiMathi" pitchFamily="2" charset="0"/>
              <a:cs typeface="InaiMathi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15F18B-532D-B24D-BFE4-ED3FDCD4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21" y="843565"/>
            <a:ext cx="3670643" cy="25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4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05DC1C-CEAF-4848-A722-B8CE3A2C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782" y="1527461"/>
            <a:ext cx="1536424" cy="13562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033A14E-E5D4-744E-80FC-F0FFF1DD0148}"/>
              </a:ext>
            </a:extLst>
          </p:cNvPr>
          <p:cNvSpPr txBox="1"/>
          <p:nvPr/>
        </p:nvSpPr>
        <p:spPr>
          <a:xfrm>
            <a:off x="3684338" y="1527461"/>
            <a:ext cx="80904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latin typeface="InaiMathi" pitchFamily="2" charset="0"/>
                <a:cs typeface="InaiMathi" pitchFamily="2" charset="0"/>
              </a:rPr>
              <a:t>A programming language and free software </a:t>
            </a:r>
          </a:p>
          <a:p>
            <a:r>
              <a:rPr lang="en-GB" sz="3000" dirty="0">
                <a:latin typeface="InaiMathi" pitchFamily="2" charset="0"/>
                <a:cs typeface="InaiMathi" pitchFamily="2" charset="0"/>
              </a:rPr>
              <a:t>environment for statistical computing and graphics </a:t>
            </a:r>
          </a:p>
          <a:p>
            <a:r>
              <a:rPr lang="en-GB" sz="3000" dirty="0">
                <a:latin typeface="InaiMathi" pitchFamily="2" charset="0"/>
                <a:cs typeface="InaiMathi" pitchFamily="2" charset="0"/>
              </a:rPr>
              <a:t>by the R Foundation for Statistical Computing.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E342188-167C-084B-94EB-0D354690DE7C}"/>
              </a:ext>
            </a:extLst>
          </p:cNvPr>
          <p:cNvSpPr/>
          <p:nvPr/>
        </p:nvSpPr>
        <p:spPr>
          <a:xfrm>
            <a:off x="1009782" y="3638462"/>
            <a:ext cx="7713058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InaiMathi" pitchFamily="2" charset="0"/>
                <a:cs typeface="InaiMathi" pitchFamily="2" charset="0"/>
              </a:rPr>
              <a:t>Lowndes JSS, Best BD, Scarborough C, </a:t>
            </a:r>
            <a:r>
              <a:rPr lang="en-GB" dirty="0" err="1">
                <a:latin typeface="InaiMathi" pitchFamily="2" charset="0"/>
                <a:cs typeface="InaiMathi" pitchFamily="2" charset="0"/>
              </a:rPr>
              <a:t>Afflerbach</a:t>
            </a:r>
            <a:r>
              <a:rPr lang="en-GB" dirty="0">
                <a:latin typeface="InaiMathi" pitchFamily="2" charset="0"/>
                <a:cs typeface="InaiMathi" pitchFamily="2" charset="0"/>
              </a:rPr>
              <a:t> JC, Frazier MR, O’Hara CC, et al.</a:t>
            </a:r>
            <a:r>
              <a:rPr lang="en-GB" i="1" dirty="0">
                <a:latin typeface="InaiMathi" pitchFamily="2" charset="0"/>
                <a:cs typeface="InaiMathi" pitchFamily="2" charset="0"/>
              </a:rPr>
              <a:t> Our path to better science in less time using open data science tools. </a:t>
            </a:r>
            <a:r>
              <a:rPr lang="en-GB" dirty="0">
                <a:latin typeface="InaiMathi" pitchFamily="2" charset="0"/>
                <a:cs typeface="InaiMathi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InaiMathi" pitchFamily="2" charset="0"/>
                <a:cs typeface="InaiMathi" pitchFamily="2" charset="0"/>
              </a:rPr>
              <a:t>Nat </a:t>
            </a:r>
            <a:r>
              <a:rPr lang="en-GB" dirty="0" err="1">
                <a:latin typeface="InaiMathi" pitchFamily="2" charset="0"/>
                <a:cs typeface="InaiMathi" pitchFamily="2" charset="0"/>
              </a:rPr>
              <a:t>Ecol</a:t>
            </a:r>
            <a:r>
              <a:rPr lang="en-GB" dirty="0">
                <a:latin typeface="InaiMathi" pitchFamily="2" charset="0"/>
                <a:cs typeface="InaiMathi" pitchFamily="2" charset="0"/>
              </a:rPr>
              <a:t> </a:t>
            </a:r>
            <a:r>
              <a:rPr lang="en-GB" dirty="0" err="1">
                <a:latin typeface="InaiMathi" pitchFamily="2" charset="0"/>
                <a:cs typeface="InaiMathi" pitchFamily="2" charset="0"/>
              </a:rPr>
              <a:t>Evol</a:t>
            </a:r>
            <a:r>
              <a:rPr lang="en-GB" dirty="0">
                <a:latin typeface="InaiMathi" pitchFamily="2" charset="0"/>
                <a:cs typeface="InaiMathi" pitchFamily="2" charset="0"/>
              </a:rPr>
              <a:t>. 2017 May 23;1(6):160.</a:t>
            </a:r>
          </a:p>
        </p:txBody>
      </p:sp>
    </p:spTree>
    <p:extLst>
      <p:ext uri="{BB962C8B-B14F-4D97-AF65-F5344CB8AC3E}">
        <p14:creationId xmlns:p14="http://schemas.microsoft.com/office/powerpoint/2010/main" val="69026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5E96BA-AC76-FD4B-83E7-419B6396C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780" y="11398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sz="3200" b="1" dirty="0">
                <a:latin typeface="InaiMathi" pitchFamily="2" charset="0"/>
                <a:cs typeface="InaiMathi" pitchFamily="2" charset="0"/>
              </a:rPr>
              <a:t>CHRISTIAN LUZ</a:t>
            </a:r>
          </a:p>
          <a:p>
            <a:pPr marL="0" indent="0">
              <a:buNone/>
            </a:pPr>
            <a:endParaRPr lang="de-DE" dirty="0">
              <a:latin typeface="InaiMathi" pitchFamily="2" charset="0"/>
              <a:cs typeface="InaiMathi" pitchFamily="2" charset="0"/>
            </a:endParaRPr>
          </a:p>
          <a:p>
            <a:pPr marL="0" indent="0">
              <a:buNone/>
            </a:pPr>
            <a:r>
              <a:rPr lang="de-DE" dirty="0">
                <a:latin typeface="InaiMathi" pitchFamily="2" charset="0"/>
                <a:cs typeface="InaiMathi" pitchFamily="2" charset="0"/>
              </a:rPr>
              <a:t>	Background:</a:t>
            </a:r>
          </a:p>
          <a:p>
            <a:pPr marL="0" indent="0">
              <a:buNone/>
            </a:pPr>
            <a:r>
              <a:rPr lang="de-DE" dirty="0">
                <a:latin typeface="InaiMathi" pitchFamily="2" charset="0"/>
                <a:cs typeface="InaiMathi" pitchFamily="2" charset="0"/>
              </a:rPr>
              <a:t>	-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Medicine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at RWTH Aachen University, Aachen, Germany</a:t>
            </a:r>
          </a:p>
          <a:p>
            <a:pPr marL="0" indent="0">
              <a:buNone/>
            </a:pPr>
            <a:r>
              <a:rPr lang="de-DE" dirty="0">
                <a:latin typeface="InaiMathi" pitchFamily="2" charset="0"/>
                <a:cs typeface="InaiMathi" pitchFamily="2" charset="0"/>
              </a:rPr>
              <a:t>	-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MSc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in Global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Health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at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Karolinska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Institutet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, Stockholm,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Sweden</a:t>
            </a:r>
            <a:endParaRPr lang="de-DE" dirty="0">
              <a:latin typeface="InaiMathi" pitchFamily="2" charset="0"/>
              <a:cs typeface="InaiMathi" pitchFamily="2" charset="0"/>
            </a:endParaRPr>
          </a:p>
          <a:p>
            <a:pPr marL="0" indent="0">
              <a:buNone/>
            </a:pPr>
            <a:endParaRPr lang="de-DE" dirty="0">
              <a:latin typeface="InaiMathi" pitchFamily="2" charset="0"/>
              <a:cs typeface="InaiMathi" pitchFamily="2" charset="0"/>
            </a:endParaRPr>
          </a:p>
          <a:p>
            <a:pPr marL="0" indent="0">
              <a:buNone/>
            </a:pPr>
            <a:r>
              <a:rPr lang="de-DE" dirty="0">
                <a:latin typeface="InaiMathi" pitchFamily="2" charset="0"/>
                <a:cs typeface="InaiMathi" pitchFamily="2" charset="0"/>
              </a:rPr>
              <a:t>	-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PhD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Candidate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at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the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Department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of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Medical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Microbiology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&amp; 		 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Infection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Prevention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at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the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dirty="0" err="1">
                <a:latin typeface="InaiMathi" pitchFamily="2" charset="0"/>
                <a:cs typeface="InaiMathi" pitchFamily="2" charset="0"/>
              </a:rPr>
              <a:t>Universtiy</a:t>
            </a:r>
            <a:r>
              <a:rPr lang="de-DE" dirty="0">
                <a:latin typeface="InaiMathi" pitchFamily="2" charset="0"/>
                <a:cs typeface="InaiMathi" pitchFamily="2" charset="0"/>
              </a:rPr>
              <a:t> Medical Center Groningen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0829FE-7BDF-4346-B02E-2E18B6C22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860" y="4131316"/>
            <a:ext cx="736283" cy="7362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C8AE874-F953-0A4D-AE8F-DE9676F3A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860" y="2788920"/>
            <a:ext cx="628978" cy="71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F7ADDE4-14B3-0941-9A2C-6EA57981D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75249"/>
            <a:ext cx="10905066" cy="43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88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98936A8-3BE8-114B-99E7-C8F174B704EE}"/>
              </a:ext>
            </a:extLst>
          </p:cNvPr>
          <p:cNvSpPr txBox="1"/>
          <p:nvPr/>
        </p:nvSpPr>
        <p:spPr>
          <a:xfrm>
            <a:off x="6153666" y="1056806"/>
            <a:ext cx="58818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InaiMathi" pitchFamily="2" charset="0"/>
                <a:cs typeface="InaiMathi" pitchFamily="2" charset="0"/>
              </a:rPr>
              <a:t>Links: </a:t>
            </a:r>
          </a:p>
          <a:p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r>
              <a:rPr lang="de-DE" sz="1200" dirty="0">
                <a:latin typeface="InaiMathi" pitchFamily="2" charset="0"/>
                <a:cs typeface="InaiMathi" pitchFamily="2" charset="0"/>
              </a:rPr>
              <a:t>Learning R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the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fun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way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: </a:t>
            </a:r>
            <a:r>
              <a:rPr lang="de-DE" sz="1200" dirty="0">
                <a:latin typeface="InaiMathi" pitchFamily="2" charset="0"/>
                <a:cs typeface="InaiMathi" pitchFamily="2" charset="0"/>
                <a:hlinkClick r:id="rId2"/>
              </a:rPr>
              <a:t>https://www.datacamp.com</a:t>
            </a:r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r>
              <a:rPr lang="de-DE" sz="1200" dirty="0">
                <a:latin typeface="InaiMathi" pitchFamily="2" charset="0"/>
                <a:cs typeface="InaiMathi" pitchFamily="2" charset="0"/>
              </a:rPr>
              <a:t>Hans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Rosling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 must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watch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: </a:t>
            </a:r>
            <a:r>
              <a:rPr lang="de-DE" sz="1200" dirty="0">
                <a:latin typeface="InaiMathi" pitchFamily="2" charset="0"/>
                <a:cs typeface="InaiMathi" pitchFamily="2" charset="0"/>
                <a:hlinkClick r:id="rId3"/>
              </a:rPr>
              <a:t>https://www.ted.com/talks/hans_rosling_shows_the_best_stats_you_ve_ever_seen?referrer=playlist-the_best_hans_rosling_talks_yo</a:t>
            </a:r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r>
              <a:rPr lang="de-DE" sz="1200" dirty="0">
                <a:latin typeface="InaiMathi" pitchFamily="2" charset="0"/>
                <a:cs typeface="InaiMathi" pitchFamily="2" charset="0"/>
              </a:rPr>
              <a:t>AMR Info:</a:t>
            </a:r>
          </a:p>
          <a:p>
            <a:pPr marL="285750" indent="-285750">
              <a:buFontTx/>
              <a:buChar char="-"/>
            </a:pPr>
            <a:r>
              <a:rPr lang="de-DE" sz="1200" dirty="0">
                <a:latin typeface="InaiMathi" pitchFamily="2" charset="0"/>
                <a:cs typeface="InaiMathi" pitchFamily="2" charset="0"/>
                <a:hlinkClick r:id="rId4"/>
              </a:rPr>
              <a:t>https://amr-review.org/sites/default/files/160525_Final%20paper_with%20cover.pdf</a:t>
            </a:r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1200" dirty="0">
                <a:latin typeface="InaiMathi" pitchFamily="2" charset="0"/>
                <a:cs typeface="InaiMathi" pitchFamily="2" charset="0"/>
                <a:hlinkClick r:id="rId5"/>
              </a:rPr>
              <a:t>http://www.oecd.org/health/stemming-the-superbug-tide-9789264307599-en.htm</a:t>
            </a:r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pPr marL="285750" indent="-285750">
              <a:buFontTx/>
              <a:buChar char="-"/>
            </a:pPr>
            <a:r>
              <a:rPr lang="de-DE" sz="1200" dirty="0">
                <a:latin typeface="InaiMathi" pitchFamily="2" charset="0"/>
                <a:cs typeface="InaiMathi" pitchFamily="2" charset="0"/>
                <a:hlinkClick r:id="rId6"/>
              </a:rPr>
              <a:t>https://www.reactgroup.org/</a:t>
            </a:r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pPr marL="285750" indent="-285750">
              <a:buFontTx/>
              <a:buChar char="-"/>
            </a:pPr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r>
              <a:rPr lang="de-DE" sz="1200" dirty="0" err="1">
                <a:latin typeface="InaiMathi" pitchFamily="2" charset="0"/>
                <a:cs typeface="InaiMathi" pitchFamily="2" charset="0"/>
              </a:rPr>
              <a:t>Machine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learning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and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health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 care: </a:t>
            </a:r>
            <a:r>
              <a:rPr lang="de-DE" sz="1200" dirty="0">
                <a:latin typeface="InaiMathi" pitchFamily="2" charset="0"/>
                <a:cs typeface="InaiMathi" pitchFamily="2" charset="0"/>
                <a:hlinkClick r:id="rId7"/>
              </a:rPr>
              <a:t>https://doi.org/10.1093/cid/cix731</a:t>
            </a:r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r>
              <a:rPr lang="de-DE" sz="1200" dirty="0">
                <a:latin typeface="InaiMathi" pitchFamily="2" charset="0"/>
                <a:cs typeface="InaiMathi" pitchFamily="2" charset="0"/>
              </a:rPr>
              <a:t>AI in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general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: </a:t>
            </a:r>
            <a:r>
              <a:rPr lang="de-DE" sz="1200" dirty="0">
                <a:latin typeface="InaiMathi" pitchFamily="2" charset="0"/>
                <a:cs typeface="InaiMathi" pitchFamily="2" charset="0"/>
                <a:hlinkClick r:id="rId8" tooltip="Persistent link using digital object identifier"/>
              </a:rPr>
              <a:t>https://doi.org/10.1016/j.bushor.2018.08.004</a:t>
            </a:r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endParaRPr lang="de-DE" sz="1200" dirty="0">
              <a:latin typeface="InaiMathi" pitchFamily="2" charset="0"/>
              <a:cs typeface="InaiMathi" pitchFamily="2" charset="0"/>
            </a:endParaRPr>
          </a:p>
          <a:p>
            <a:r>
              <a:rPr lang="de-DE" sz="1200" dirty="0">
                <a:latin typeface="InaiMathi" pitchFamily="2" charset="0"/>
                <a:cs typeface="InaiMathi" pitchFamily="2" charset="0"/>
              </a:rPr>
              <a:t>Open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source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 in global </a:t>
            </a:r>
            <a:r>
              <a:rPr lang="de-DE" sz="1200" dirty="0" err="1">
                <a:latin typeface="InaiMathi" pitchFamily="2" charset="0"/>
                <a:cs typeface="InaiMathi" pitchFamily="2" charset="0"/>
              </a:rPr>
              <a:t>health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: </a:t>
            </a:r>
            <a:r>
              <a:rPr lang="de-DE" sz="1200" dirty="0">
                <a:latin typeface="InaiMathi" pitchFamily="2" charset="0"/>
                <a:cs typeface="InaiMathi" pitchFamily="2" charset="0"/>
                <a:hlinkClick r:id="rId9"/>
              </a:rPr>
              <a:t>http://dx.doi.org/10.1089/hs.2015.0035</a:t>
            </a:r>
            <a:r>
              <a:rPr lang="de-DE" sz="1200" dirty="0">
                <a:latin typeface="InaiMathi" pitchFamily="2" charset="0"/>
                <a:cs typeface="InaiMathi" pitchFamily="2" charset="0"/>
              </a:rPr>
              <a:t>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AF30D15-2FD1-8B47-BE98-BA636B889326}"/>
              </a:ext>
            </a:extLst>
          </p:cNvPr>
          <p:cNvGrpSpPr/>
          <p:nvPr/>
        </p:nvGrpSpPr>
        <p:grpSpPr>
          <a:xfrm>
            <a:off x="838200" y="6086635"/>
            <a:ext cx="10515600" cy="360001"/>
            <a:chOff x="838200" y="375646"/>
            <a:chExt cx="10515600" cy="360001"/>
          </a:xfrm>
        </p:grpSpPr>
        <p:pic>
          <p:nvPicPr>
            <p:cNvPr id="6" name="Grafik 14" descr="Grafik 14">
              <a:extLst>
                <a:ext uri="{FF2B5EF4-FFF2-40B4-BE49-F238E27FC236}">
                  <a16:creationId xmlns:a16="http://schemas.microsoft.com/office/drawing/2014/main" id="{8351D655-78C4-7741-88A2-BCCEB572D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935070" y="375646"/>
              <a:ext cx="1372502" cy="360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Grafik 16" descr="Grafik 16">
              <a:extLst>
                <a:ext uri="{FF2B5EF4-FFF2-40B4-BE49-F238E27FC236}">
                  <a16:creationId xmlns:a16="http://schemas.microsoft.com/office/drawing/2014/main" id="{B687ED42-D5B2-5C42-B130-F9CC1E2E4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38200" y="375646"/>
              <a:ext cx="1314784" cy="360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Grafik 18" descr="Grafik 18">
              <a:extLst>
                <a:ext uri="{FF2B5EF4-FFF2-40B4-BE49-F238E27FC236}">
                  <a16:creationId xmlns:a16="http://schemas.microsoft.com/office/drawing/2014/main" id="{C98C2BF5-563C-8B48-84DA-09572657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814243" y="375646"/>
              <a:ext cx="539557" cy="3600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151A221-CABB-1640-B2A4-C60C1010E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658" y="375646"/>
              <a:ext cx="1942500" cy="360000"/>
            </a:xfrm>
            <a:prstGeom prst="rect">
              <a:avLst/>
            </a:prstGeom>
          </p:spPr>
        </p:pic>
      </p:grp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CEE8A077-74CB-7E49-AA9A-CDC8B3175D01}"/>
              </a:ext>
            </a:extLst>
          </p:cNvPr>
          <p:cNvCxnSpPr>
            <a:cxnSpLocks/>
          </p:cNvCxnSpPr>
          <p:nvPr/>
        </p:nvCxnSpPr>
        <p:spPr>
          <a:xfrm>
            <a:off x="5904669" y="705760"/>
            <a:ext cx="0" cy="4790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AFDE05B-BABF-7F44-B22F-2C4B81D8DFEE}"/>
              </a:ext>
            </a:extLst>
          </p:cNvPr>
          <p:cNvSpPr txBox="1"/>
          <p:nvPr/>
        </p:nvSpPr>
        <p:spPr>
          <a:xfrm>
            <a:off x="1372890" y="4090721"/>
            <a:ext cx="165580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naiMathi" pitchFamily="2" charset="0"/>
                <a:cs typeface="InaiMathi" pitchFamily="2" charset="0"/>
                <a:sym typeface="Calibri"/>
              </a:rPr>
              <a:t>c.f.luz@umcg.nl</a:t>
            </a:r>
            <a:r>
              <a:rPr kumimoji="0" lang="en-GB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naiMathi" pitchFamily="2" charset="0"/>
                <a:cs typeface="InaiMathi" pitchFamily="2" charset="0"/>
                <a:sym typeface="Calibri"/>
              </a:rPr>
              <a:t>	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14CC608-DA27-1946-B0F2-46CBF21F5D43}"/>
              </a:ext>
            </a:extLst>
          </p:cNvPr>
          <p:cNvSpPr txBox="1"/>
          <p:nvPr/>
        </p:nvSpPr>
        <p:spPr>
          <a:xfrm>
            <a:off x="1346523" y="4627728"/>
            <a:ext cx="9643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naiMathi" pitchFamily="2" charset="0"/>
                <a:cs typeface="InaiMathi" pitchFamily="2" charset="0"/>
                <a:sym typeface="Calibri"/>
              </a:rPr>
              <a:t>@</a:t>
            </a:r>
            <a:r>
              <a:rPr kumimoji="0" lang="en-GB" sz="180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naiMathi" pitchFamily="2" charset="0"/>
                <a:cs typeface="InaiMathi" pitchFamily="2" charset="0"/>
                <a:sym typeface="Calibri"/>
              </a:rPr>
              <a:t>ceefluz</a:t>
            </a:r>
            <a:endParaRPr kumimoji="0" lang="en-GB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InaiMathi" pitchFamily="2" charset="0"/>
              <a:cs typeface="InaiMathi" pitchFamily="2" charset="0"/>
              <a:sym typeface="Calibri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0EE3EAA-6790-D843-8C20-9944C12A0C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8179" y="4627728"/>
            <a:ext cx="432486" cy="43248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9CA5578-2458-544A-9628-0D8B333059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4037" y="4090721"/>
            <a:ext cx="360000" cy="360000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FDD6A58-BD58-3A4C-BDA5-A4AE55D93924}"/>
              </a:ext>
            </a:extLst>
          </p:cNvPr>
          <p:cNvSpPr txBox="1"/>
          <p:nvPr/>
        </p:nvSpPr>
        <p:spPr>
          <a:xfrm>
            <a:off x="838200" y="356052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InaiMathi" pitchFamily="2" charset="0"/>
                <a:cs typeface="InaiMathi" pitchFamily="2" charset="0"/>
              </a:rPr>
              <a:t>Christian Luz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A780EC0-5DA2-EC48-A815-76B6E968B2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85337" y="699575"/>
            <a:ext cx="2481345" cy="2481345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807EEC2-485A-5241-9694-A14A94DCC7BD}"/>
              </a:ext>
            </a:extLst>
          </p:cNvPr>
          <p:cNvCxnSpPr>
            <a:cxnSpLocks/>
          </p:cNvCxnSpPr>
          <p:nvPr/>
        </p:nvCxnSpPr>
        <p:spPr>
          <a:xfrm rot="5400000">
            <a:off x="3309368" y="947869"/>
            <a:ext cx="0" cy="4790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4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E06855F8-D0C4-A241-82AA-39F0D3A02475}"/>
              </a:ext>
            </a:extLst>
          </p:cNvPr>
          <p:cNvSpPr txBox="1"/>
          <p:nvPr/>
        </p:nvSpPr>
        <p:spPr>
          <a:xfrm>
            <a:off x="3467247" y="2582616"/>
            <a:ext cx="1018445" cy="1692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101010101010101010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010101010101010101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800" dirty="0"/>
              <a:t>101010101010101010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010101010101010101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800" dirty="0"/>
              <a:t>101010101010101010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010101010101010101</a:t>
            </a:r>
          </a:p>
          <a:p>
            <a:r>
              <a:rPr lang="en-GB" sz="800" dirty="0"/>
              <a:t>101010101010101010</a:t>
            </a:r>
          </a:p>
          <a:p>
            <a:r>
              <a:rPr lang="en-GB" sz="800" dirty="0"/>
              <a:t>010101010101010101</a:t>
            </a:r>
          </a:p>
          <a:p>
            <a:r>
              <a:rPr lang="en-GB" sz="800" dirty="0"/>
              <a:t>101010101010101010</a:t>
            </a:r>
          </a:p>
          <a:p>
            <a:r>
              <a:rPr lang="en-GB" sz="800" dirty="0"/>
              <a:t>010101010101010101</a:t>
            </a:r>
          </a:p>
          <a:p>
            <a:r>
              <a:rPr lang="en-GB" sz="800" dirty="0"/>
              <a:t>101010101010101010</a:t>
            </a:r>
          </a:p>
          <a:p>
            <a:r>
              <a:rPr lang="en-GB" sz="800" dirty="0"/>
              <a:t>010101010101010101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B7729559-950C-9F41-8376-719F5A305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1629" y="2917047"/>
            <a:ext cx="1053910" cy="843128"/>
          </a:xfrm>
          <a:prstGeom prst="rect">
            <a:avLst/>
          </a:prstGeom>
        </p:spPr>
      </p:pic>
      <p:pic>
        <p:nvPicPr>
          <p:cNvPr id="37" name="RadaR_sample.mov">
            <a:hlinkClick r:id="" action="ppaction://media"/>
            <a:extLst>
              <a:ext uri="{FF2B5EF4-FFF2-40B4-BE49-F238E27FC236}">
                <a16:creationId xmlns:a16="http://schemas.microsoft.com/office/drawing/2014/main" id="{DD04DB88-7877-3348-911B-19DE62827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71478" y="2582616"/>
            <a:ext cx="2526794" cy="1423361"/>
          </a:xfrm>
          <a:prstGeom prst="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9204060-8235-A740-88E1-52A698A44EB7}"/>
              </a:ext>
            </a:extLst>
          </p:cNvPr>
          <p:cNvCxnSpPr>
            <a:cxnSpLocks/>
          </p:cNvCxnSpPr>
          <p:nvPr/>
        </p:nvCxnSpPr>
        <p:spPr>
          <a:xfrm>
            <a:off x="4802691" y="3279272"/>
            <a:ext cx="8819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D907552-7C32-1946-92DE-A5390107F4C8}"/>
              </a:ext>
            </a:extLst>
          </p:cNvPr>
          <p:cNvCxnSpPr>
            <a:cxnSpLocks/>
          </p:cNvCxnSpPr>
          <p:nvPr/>
        </p:nvCxnSpPr>
        <p:spPr>
          <a:xfrm>
            <a:off x="7372538" y="3220175"/>
            <a:ext cx="8819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fik 43">
            <a:extLst>
              <a:ext uri="{FF2B5EF4-FFF2-40B4-BE49-F238E27FC236}">
                <a16:creationId xmlns:a16="http://schemas.microsoft.com/office/drawing/2014/main" id="{614CE184-3D24-9A40-B43F-EA464741A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729" y="2730129"/>
            <a:ext cx="857581" cy="980092"/>
          </a:xfrm>
          <a:prstGeom prst="rect">
            <a:avLst/>
          </a:prstGeom>
        </p:spPr>
      </p:pic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0FEF2F5-4701-674B-9FFA-1D1F2FC01A76}"/>
              </a:ext>
            </a:extLst>
          </p:cNvPr>
          <p:cNvCxnSpPr>
            <a:cxnSpLocks/>
          </p:cNvCxnSpPr>
          <p:nvPr/>
        </p:nvCxnSpPr>
        <p:spPr>
          <a:xfrm>
            <a:off x="2268309" y="3254739"/>
            <a:ext cx="88193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87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D6EFE-EADC-6C4A-B033-C493EF3A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de-DE" b="1" dirty="0">
                <a:latin typeface="InaiMathi" pitchFamily="2" charset="0"/>
                <a:cs typeface="InaiMathi" pitchFamily="2" charset="0"/>
              </a:rPr>
              <a:t>ANTIMICROBIAL RESISTANCES (AMR)</a:t>
            </a:r>
          </a:p>
        </p:txBody>
      </p:sp>
    </p:spTree>
    <p:extLst>
      <p:ext uri="{BB962C8B-B14F-4D97-AF65-F5344CB8AC3E}">
        <p14:creationId xmlns:p14="http://schemas.microsoft.com/office/powerpoint/2010/main" val="52778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75A7A29-D214-9243-ACC4-7596655CF977}"/>
              </a:ext>
            </a:extLst>
          </p:cNvPr>
          <p:cNvGrpSpPr/>
          <p:nvPr/>
        </p:nvGrpSpPr>
        <p:grpSpPr>
          <a:xfrm>
            <a:off x="191610" y="275431"/>
            <a:ext cx="11509253" cy="6480000"/>
            <a:chOff x="191610" y="275431"/>
            <a:chExt cx="11509253" cy="64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A90EC32-8C9B-F04D-A1B6-8D3316499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610" y="275431"/>
              <a:ext cx="5919044" cy="6480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E29CDA2-8B2E-AD4F-9CBB-F6AD0B567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0654" y="275431"/>
              <a:ext cx="5590209" cy="6480000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BBD5664F-A92B-B54E-B22D-5B4A52F2145C}"/>
              </a:ext>
            </a:extLst>
          </p:cNvPr>
          <p:cNvSpPr txBox="1"/>
          <p:nvPr/>
        </p:nvSpPr>
        <p:spPr>
          <a:xfrm>
            <a:off x="645984" y="6539987"/>
            <a:ext cx="42082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latin typeface="InaiMathi" pitchFamily="2" charset="0"/>
                <a:cs typeface="InaiMathi" pitchFamily="2" charset="0"/>
              </a:rPr>
              <a:t>Nuget</a:t>
            </a:r>
            <a:r>
              <a:rPr lang="de-DE" sz="800" dirty="0">
                <a:latin typeface="InaiMathi" pitchFamily="2" charset="0"/>
                <a:cs typeface="InaiMathi" pitchFamily="2" charset="0"/>
              </a:rPr>
              <a:t> R, Back E, </a:t>
            </a:r>
            <a:r>
              <a:rPr lang="de-DE" sz="800" dirty="0" err="1">
                <a:latin typeface="InaiMathi" pitchFamily="2" charset="0"/>
                <a:cs typeface="InaiMathi" pitchFamily="2" charset="0"/>
              </a:rPr>
              <a:t>Beith</a:t>
            </a:r>
            <a:r>
              <a:rPr lang="de-DE" sz="800" dirty="0">
                <a:latin typeface="InaiMathi" pitchFamily="2" charset="0"/>
                <a:cs typeface="InaiMathi" pitchFamily="2" charset="0"/>
              </a:rPr>
              <a:t> A. The </a:t>
            </a:r>
            <a:r>
              <a:rPr lang="de-DE" sz="800" dirty="0" err="1">
                <a:latin typeface="InaiMathi" pitchFamily="2" charset="0"/>
                <a:cs typeface="InaiMathi" pitchFamily="2" charset="0"/>
              </a:rPr>
              <a:t>Race</a:t>
            </a:r>
            <a:r>
              <a:rPr lang="de-DE" sz="800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sz="800" dirty="0" err="1">
                <a:latin typeface="InaiMathi" pitchFamily="2" charset="0"/>
                <a:cs typeface="InaiMathi" pitchFamily="2" charset="0"/>
              </a:rPr>
              <a:t>Against</a:t>
            </a:r>
            <a:r>
              <a:rPr lang="de-DE" sz="800" dirty="0">
                <a:latin typeface="InaiMathi" pitchFamily="2" charset="0"/>
                <a:cs typeface="InaiMathi" pitchFamily="2" charset="0"/>
              </a:rPr>
              <a:t> Drug Resistance. Center </a:t>
            </a:r>
            <a:r>
              <a:rPr lang="de-DE" sz="800" dirty="0" err="1">
                <a:latin typeface="InaiMathi" pitchFamily="2" charset="0"/>
                <a:cs typeface="InaiMathi" pitchFamily="2" charset="0"/>
              </a:rPr>
              <a:t>For</a:t>
            </a:r>
            <a:r>
              <a:rPr lang="de-DE" sz="800" dirty="0">
                <a:latin typeface="InaiMathi" pitchFamily="2" charset="0"/>
                <a:cs typeface="InaiMathi" pitchFamily="2" charset="0"/>
              </a:rPr>
              <a:t> Global Development. 2010</a:t>
            </a:r>
          </a:p>
        </p:txBody>
      </p:sp>
    </p:spTree>
    <p:extLst>
      <p:ext uri="{BB962C8B-B14F-4D97-AF65-F5344CB8AC3E}">
        <p14:creationId xmlns:p14="http://schemas.microsoft.com/office/powerpoint/2010/main" val="117758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D6EFE-EADC-6C4A-B033-C493EF3AB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de-DE" b="1" dirty="0" err="1">
                <a:latin typeface="InaiMathi" pitchFamily="2" charset="0"/>
                <a:cs typeface="InaiMathi" pitchFamily="2" charset="0"/>
              </a:rPr>
              <a:t>go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to</a:t>
            </a:r>
            <a:r>
              <a:rPr lang="de-DE" b="1" dirty="0">
                <a:latin typeface="InaiMathi" pitchFamily="2" charset="0"/>
                <a:cs typeface="InaiMathi" pitchFamily="2" charset="0"/>
              </a:rPr>
              <a:t> </a:t>
            </a:r>
            <a:r>
              <a:rPr lang="de-DE" b="1" dirty="0" err="1">
                <a:latin typeface="InaiMathi" pitchFamily="2" charset="0"/>
                <a:cs typeface="InaiMathi" pitchFamily="2" charset="0"/>
              </a:rPr>
              <a:t>menti.com</a:t>
            </a:r>
            <a:endParaRPr lang="de-DE" b="1" dirty="0">
              <a:latin typeface="InaiMathi" pitchFamily="2" charset="0"/>
              <a:cs typeface="InaiMat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4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B717805F-099B-4F4E-9F0C-C2B2785F2034}"/>
              </a:ext>
            </a:extLst>
          </p:cNvPr>
          <p:cNvSpPr txBox="1"/>
          <p:nvPr/>
        </p:nvSpPr>
        <p:spPr>
          <a:xfrm>
            <a:off x="1853943" y="6440786"/>
            <a:ext cx="3959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800" dirty="0">
                <a:latin typeface="InaiMathi" pitchFamily="2" charset="0"/>
                <a:cs typeface="InaiMathi" pitchFamily="2" charset="0"/>
              </a:rPr>
              <a:t>OECD (2018), Stemming the Superbug Tide: Just A Few Dollars More, OECD Publishing, Paris.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6305F53-15ED-2841-BCA2-67AD3F285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399" y="597662"/>
            <a:ext cx="8435203" cy="56626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197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64D8F79-20B7-8247-93D3-43B8AC3B346D}"/>
              </a:ext>
            </a:extLst>
          </p:cNvPr>
          <p:cNvSpPr txBox="1">
            <a:spLocks/>
          </p:cNvSpPr>
          <p:nvPr/>
        </p:nvSpPr>
        <p:spPr>
          <a:xfrm>
            <a:off x="449606" y="333967"/>
            <a:ext cx="115189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  <a:lvl1pPr marL="0" indent="0" algn="ctr" defTabSz="914400" rtl="0" eaLnBrk="1" latinLnBrk="0" hangingPunct="1"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Occurrence of </a:t>
            </a:r>
            <a:r>
              <a:rPr lang="en-US" sz="2200" b="1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carbapenemase</a:t>
            </a:r>
            <a:r>
              <a:rPr lang="en-US" sz="2200" b="1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-producing Enterobacteriaceae </a:t>
            </a:r>
          </a:p>
          <a:p>
            <a:pPr algn="l"/>
            <a:r>
              <a:rPr lang="en-US" sz="2200" b="1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based on self-assessment by national experts, 38 European countries, May 2015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3EC62282-FD27-BE42-A083-0CCF30769C43}"/>
              </a:ext>
            </a:extLst>
          </p:cNvPr>
          <p:cNvSpPr txBox="1">
            <a:spLocks/>
          </p:cNvSpPr>
          <p:nvPr/>
        </p:nvSpPr>
        <p:spPr>
          <a:xfrm>
            <a:off x="449606" y="6132356"/>
            <a:ext cx="115189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indent="0" algn="r" defTabSz="914400" rtl="0" eaLnBrk="1" latinLnBrk="0" hangingPunct="1"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Albiger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 Barbara,  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Glasner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 Corinna,  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Struelens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 Marc J.,  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Grundmann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Hajo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,  Monnet Dominique L.,  the European Survey of 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Carbapenemase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-Producing Enterobacteriaceae (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EuSCAPE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) working group. 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Carbapenemase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-producing Enterobacteriaceae in Europe: assessment by national experts from 38 countries, May 2015. Euro 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Surveill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. 2015;20(45):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pii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=30062. https://</a:t>
            </a:r>
            <a:r>
              <a:rPr lang="en-US" dirty="0" err="1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doi.org</a:t>
            </a:r>
            <a:r>
              <a:rPr lang="en-US" dirty="0">
                <a:solidFill>
                  <a:schemeClr val="tx1"/>
                </a:solidFill>
                <a:latin typeface="InaiMathi" pitchFamily="2" charset="0"/>
                <a:cs typeface="InaiMathi" pitchFamily="2" charset="0"/>
              </a:rPr>
              <a:t>/10.2807/1560-7917.ES.2015.20.45.30062</a:t>
            </a:r>
          </a:p>
        </p:txBody>
      </p:sp>
      <p:pic>
        <p:nvPicPr>
          <p:cNvPr id="6" name="Picture 18">
            <a:extLst>
              <a:ext uri="{FF2B5EF4-FFF2-40B4-BE49-F238E27FC236}">
                <a16:creationId xmlns:a16="http://schemas.microsoft.com/office/drawing/2014/main" id="{CC018275-927A-1A4F-8514-4B5ACB676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3" y="1184778"/>
            <a:ext cx="7658100" cy="467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6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EA9C4A2-E9F0-A843-BFC5-805881C0D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100" y="1822450"/>
            <a:ext cx="10083800" cy="32131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00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Macintosh PowerPoint</Application>
  <PresentationFormat>Breitbild</PresentationFormat>
  <Paragraphs>82</Paragraphs>
  <Slides>21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InaiMathi</vt:lpstr>
      <vt:lpstr>Office</vt:lpstr>
      <vt:lpstr>BUILDING THE GROUND FOR AI  IN THE FIELD OF  ANTIMICROBIAL RESISTANCES</vt:lpstr>
      <vt:lpstr>PowerPoint-Präsentation</vt:lpstr>
      <vt:lpstr>PowerPoint-Präsentation</vt:lpstr>
      <vt:lpstr>ANTIMICROBIAL RESISTANCES (AMR)</vt:lpstr>
      <vt:lpstr>PowerPoint-Präsentation</vt:lpstr>
      <vt:lpstr>go to menti.com</vt:lpstr>
      <vt:lpstr>PowerPoint-Präsentation</vt:lpstr>
      <vt:lpstr>PowerPoint-Präsentation</vt:lpstr>
      <vt:lpstr>PowerPoint-Präsentation</vt:lpstr>
      <vt:lpstr>PowerPoint-Präsentation</vt:lpstr>
      <vt:lpstr>go to menti.com</vt:lpstr>
      <vt:lpstr>PowerPoint-Präsentation</vt:lpstr>
      <vt:lpstr>PowerPoint-Präsentation</vt:lpstr>
      <vt:lpstr>AI / MACHINE LEARNING / AMR</vt:lpstr>
      <vt:lpstr>REVIEW: AI/ML in hospitals for infection management</vt:lpstr>
      <vt:lpstr>CONCLUSION</vt:lpstr>
      <vt:lpstr>OPEN SCIENCE</vt:lpstr>
      <vt:lpstr>“You can‘t do data science in a GUI.“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GROUND FOR AI  IN THE FIELD OF  ANTIMICROBIAL RESISTANCES</dc:title>
  <dc:creator>Christian Luz</dc:creator>
  <cp:lastModifiedBy>Christian Luz</cp:lastModifiedBy>
  <cp:revision>19</cp:revision>
  <dcterms:created xsi:type="dcterms:W3CDTF">2019-01-09T10:00:03Z</dcterms:created>
  <dcterms:modified xsi:type="dcterms:W3CDTF">2019-01-10T12:37:30Z</dcterms:modified>
</cp:coreProperties>
</file>